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Spectral"/>
      <p:regular r:id="rId21"/>
      <p:bold r:id="rId22"/>
      <p:italic r:id="rId23"/>
      <p:boldItalic r:id="rId24"/>
    </p:embeddedFont>
    <p:embeddedFont>
      <p:font typeface="Spectral Light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Spectral-bold.fntdata"/><Relationship Id="rId21" Type="http://schemas.openxmlformats.org/officeDocument/2006/relationships/font" Target="fonts/Spectral-regular.fntdata"/><Relationship Id="rId24" Type="http://schemas.openxmlformats.org/officeDocument/2006/relationships/font" Target="fonts/Spectral-boldItalic.fntdata"/><Relationship Id="rId23" Type="http://schemas.openxmlformats.org/officeDocument/2006/relationships/font" Target="fonts/Spectral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SpectralLight-bold.fntdata"/><Relationship Id="rId25" Type="http://schemas.openxmlformats.org/officeDocument/2006/relationships/font" Target="fonts/SpectralLight-regular.fntdata"/><Relationship Id="rId28" Type="http://schemas.openxmlformats.org/officeDocument/2006/relationships/font" Target="fonts/SpectralLight-boldItalic.fntdata"/><Relationship Id="rId27" Type="http://schemas.openxmlformats.org/officeDocument/2006/relationships/font" Target="fonts/Spectral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dd47c15fe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fdd47c15fe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892d1f47b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2892d1f47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fdd47c15fe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fdd47c15fe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faff85046f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faff85046f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faff85046f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2faff85046f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2892d1f47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2892d1f47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2faff85046f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2faff85046f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fdd47c15fe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fdd47c15fe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2fde18ab94f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2fde18ab94f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faff85046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faff85046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2faff85046f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2faff85046f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Edwards Terrane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Titled upper plate blocks surrounded by quaternary sediments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Upper plate dipping NE 30-50, where strikes and dips change due to strain from the SAF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Detatchment evidence: seismic surveys paired with surface mapping  (Harper Lake area)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Waterman Terrane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Good geo exposures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SW dipping miocene sed and volc resting unconformably on pre tertiary crystalline rocks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Contain Mylonites in the mitchell range and cut by a postdetatchment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Posttectonic tuffs in barstow frm = 19.3 ma illustrate around when basin half graben was filled 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Rocks in footwall detachment are paleozoic shallow marine clastics, intruded by jurassic and cretaceous granites, with a mylonitic NE transport direction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Daggert Terrane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20-25Ma dip 40 SW in hanging wall of normal breakaway faults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Bullion Terrane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Upper plate miocene strata 30 NE in association with SW dipping high angle normal faults</a:t>
            </a:r>
            <a:endParaRPr>
              <a:solidFill>
                <a:schemeClr val="dk1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>
                <a:solidFill>
                  <a:schemeClr val="dk1"/>
                </a:solidFill>
              </a:rPr>
              <a:t>Tilting is unique due to different dip angle related to the block that extended the least in Moajve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2faff85046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2faff85046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2faff85046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2faff85046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fb14932228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fb14932228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jpg"/><Relationship Id="rId4" Type="http://schemas.openxmlformats.org/officeDocument/2006/relationships/image" Target="../media/image1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Relationship Id="rId4" Type="http://schemas.openxmlformats.org/officeDocument/2006/relationships/image" Target="../media/image10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"/>
            <a:ext cx="9143997" cy="685796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150" y="0"/>
            <a:ext cx="91440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The Mojave Extensional Belt </a:t>
            </a:r>
            <a:r>
              <a:rPr b="1" lang="en" sz="2744">
                <a:solidFill>
                  <a:schemeClr val="lt1"/>
                </a:solidFill>
                <a:latin typeface="Spectral"/>
                <a:ea typeface="Spectral"/>
                <a:cs typeface="Spectral"/>
                <a:sym typeface="Spectral"/>
              </a:rPr>
              <a:t>Dokka 1983, Dokka 1989</a:t>
            </a:r>
            <a:endParaRPr b="1" sz="2744">
              <a:solidFill>
                <a:schemeClr val="lt1"/>
              </a:solidFill>
              <a:latin typeface="Spectral"/>
              <a:ea typeface="Spectral"/>
              <a:cs typeface="Spectral"/>
              <a:sym typeface="Spectral"/>
            </a:endParaRPr>
          </a:p>
        </p:txBody>
      </p:sp>
      <p:sp>
        <p:nvSpPr>
          <p:cNvPr id="56" name="Google Shape;56;p13"/>
          <p:cNvSpPr txBox="1"/>
          <p:nvPr>
            <p:ph idx="1" type="subTitle"/>
          </p:nvPr>
        </p:nvSpPr>
        <p:spPr>
          <a:xfrm>
            <a:off x="416675" y="19814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Spectral Light"/>
                <a:ea typeface="Spectral Light"/>
                <a:cs typeface="Spectral Light"/>
                <a:sym typeface="Spectral Light"/>
              </a:rPr>
              <a:t>Ryan Parkyn</a:t>
            </a:r>
            <a:endParaRPr>
              <a:solidFill>
                <a:schemeClr val="lt1"/>
              </a:solidFill>
              <a:latin typeface="Spectral Light"/>
              <a:ea typeface="Spectral Light"/>
              <a:cs typeface="Spectral Light"/>
              <a:sym typeface="Spectral Ligh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025" y="2365900"/>
            <a:ext cx="3625825" cy="27193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2"/>
          <p:cNvSpPr txBox="1"/>
          <p:nvPr>
            <p:ph type="title"/>
          </p:nvPr>
        </p:nvSpPr>
        <p:spPr>
          <a:xfrm>
            <a:off x="132976" y="375654"/>
            <a:ext cx="3635100" cy="2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22"/>
          <p:cNvSpPr txBox="1"/>
          <p:nvPr>
            <p:ph idx="1" type="body"/>
          </p:nvPr>
        </p:nvSpPr>
        <p:spPr>
          <a:xfrm>
            <a:off x="132976" y="641072"/>
            <a:ext cx="36351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2" name="Google Shape;14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000"/>
            <a:ext cx="3900973" cy="16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2"/>
          <p:cNvSpPr txBox="1"/>
          <p:nvPr/>
        </p:nvSpPr>
        <p:spPr>
          <a:xfrm>
            <a:off x="298025" y="3308113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F00"/>
                </a:highlight>
              </a:rPr>
              <a:t>Edwards Terrane</a:t>
            </a:r>
            <a:endParaRPr sz="18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2424825" y="30542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FF"/>
                </a:highlight>
              </a:rPr>
              <a:t>Waterman Terrane</a:t>
            </a:r>
            <a:endParaRPr sz="1800">
              <a:solidFill>
                <a:schemeClr val="dk1"/>
              </a:solidFill>
              <a:highlight>
                <a:srgbClr val="FF00FF"/>
              </a:highlight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5902075" y="3230675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00FF00"/>
                </a:highlight>
              </a:rPr>
              <a:t>Bullion Terrane</a:t>
            </a:r>
            <a:endParaRPr sz="1800">
              <a:solidFill>
                <a:schemeClr val="dk2"/>
              </a:solidFill>
              <a:highlight>
                <a:srgbClr val="00FF00"/>
              </a:highlight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4390100" y="2861825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</a:rPr>
              <a:t>DaggettTerrane</a:t>
            </a:r>
            <a:endParaRPr sz="180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4059450" y="131650"/>
            <a:ext cx="454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Simplified Cross Section of the Mojave Extensional Belt</a:t>
            </a:r>
            <a:endParaRPr b="1" sz="1800">
              <a:solidFill>
                <a:schemeClr val="dk1"/>
              </a:solidFill>
            </a:endParaRPr>
          </a:p>
        </p:txBody>
      </p:sp>
      <p:cxnSp>
        <p:nvCxnSpPr>
          <p:cNvPr id="148" name="Google Shape;148;p22"/>
          <p:cNvCxnSpPr/>
          <p:nvPr/>
        </p:nvCxnSpPr>
        <p:spPr>
          <a:xfrm>
            <a:off x="1206534" y="546828"/>
            <a:ext cx="2340300" cy="14079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9" name="Google Shape;149;p22"/>
          <p:cNvSpPr txBox="1"/>
          <p:nvPr/>
        </p:nvSpPr>
        <p:spPr>
          <a:xfrm>
            <a:off x="979553" y="276205"/>
            <a:ext cx="4962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A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3546825" y="1723780"/>
            <a:ext cx="3492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A’</a:t>
            </a:r>
            <a:endParaRPr b="1" sz="1100">
              <a:solidFill>
                <a:schemeClr val="dk1"/>
              </a:solidFill>
            </a:endParaRPr>
          </a:p>
        </p:txBody>
      </p:sp>
      <p:cxnSp>
        <p:nvCxnSpPr>
          <p:cNvPr id="151" name="Google Shape;151;p22"/>
          <p:cNvCxnSpPr/>
          <p:nvPr/>
        </p:nvCxnSpPr>
        <p:spPr>
          <a:xfrm>
            <a:off x="461275" y="2514300"/>
            <a:ext cx="7927200" cy="387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2" name="Google Shape;152;p22"/>
          <p:cNvSpPr txBox="1"/>
          <p:nvPr/>
        </p:nvSpPr>
        <p:spPr>
          <a:xfrm>
            <a:off x="-55972" y="2176655"/>
            <a:ext cx="4962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A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8388475" y="2176650"/>
            <a:ext cx="8115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A’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154" name="Google Shape;154;p22"/>
          <p:cNvSpPr/>
          <p:nvPr/>
        </p:nvSpPr>
        <p:spPr>
          <a:xfrm>
            <a:off x="2244250" y="3668150"/>
            <a:ext cx="972900" cy="14079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2"/>
          <p:cNvSpPr/>
          <p:nvPr/>
        </p:nvSpPr>
        <p:spPr>
          <a:xfrm>
            <a:off x="3234975" y="3668150"/>
            <a:ext cx="972900" cy="14079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2"/>
          <p:cNvSpPr/>
          <p:nvPr/>
        </p:nvSpPr>
        <p:spPr>
          <a:xfrm>
            <a:off x="4235650" y="3668150"/>
            <a:ext cx="972900" cy="1407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2"/>
          <p:cNvSpPr/>
          <p:nvPr/>
        </p:nvSpPr>
        <p:spPr>
          <a:xfrm>
            <a:off x="5236325" y="3668150"/>
            <a:ext cx="972900" cy="140790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576" y="1973600"/>
            <a:ext cx="6156539" cy="365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3"/>
          <p:cNvSpPr txBox="1"/>
          <p:nvPr>
            <p:ph type="title"/>
          </p:nvPr>
        </p:nvSpPr>
        <p:spPr>
          <a:xfrm>
            <a:off x="132976" y="375654"/>
            <a:ext cx="3635100" cy="2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3"/>
          <p:cNvSpPr txBox="1"/>
          <p:nvPr>
            <p:ph idx="1" type="body"/>
          </p:nvPr>
        </p:nvSpPr>
        <p:spPr>
          <a:xfrm>
            <a:off x="132976" y="641072"/>
            <a:ext cx="36351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4000"/>
            <a:ext cx="3900973" cy="16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 txBox="1"/>
          <p:nvPr/>
        </p:nvSpPr>
        <p:spPr>
          <a:xfrm>
            <a:off x="577375" y="3577813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F00"/>
                </a:highlight>
              </a:rPr>
              <a:t>Edwards Terrane</a:t>
            </a:r>
            <a:endParaRPr sz="18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424825" y="30542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FF"/>
                </a:highlight>
              </a:rPr>
              <a:t>Waterman Terrane</a:t>
            </a:r>
            <a:endParaRPr sz="1800">
              <a:solidFill>
                <a:schemeClr val="dk1"/>
              </a:solidFill>
              <a:highlight>
                <a:srgbClr val="FF00FF"/>
              </a:highlight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6380400" y="3548525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00FF00"/>
                </a:highlight>
              </a:rPr>
              <a:t>Bullion Terrane</a:t>
            </a:r>
            <a:endParaRPr sz="1800">
              <a:solidFill>
                <a:schemeClr val="dk2"/>
              </a:solidFill>
              <a:highlight>
                <a:srgbClr val="00FF00"/>
              </a:highlight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4390100" y="2861825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</a:rPr>
              <a:t>DaggettTerrane</a:t>
            </a:r>
            <a:endParaRPr sz="180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170" name="Google Shape;170;p23"/>
          <p:cNvSpPr txBox="1"/>
          <p:nvPr/>
        </p:nvSpPr>
        <p:spPr>
          <a:xfrm>
            <a:off x="4059450" y="131650"/>
            <a:ext cx="454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Simplified Cross Section of the Mojave Extensional Belt</a:t>
            </a:r>
            <a:endParaRPr b="1" sz="1800">
              <a:solidFill>
                <a:schemeClr val="dk1"/>
              </a:solidFill>
            </a:endParaRPr>
          </a:p>
        </p:txBody>
      </p:sp>
      <p:cxnSp>
        <p:nvCxnSpPr>
          <p:cNvPr id="171" name="Google Shape;171;p23"/>
          <p:cNvCxnSpPr/>
          <p:nvPr/>
        </p:nvCxnSpPr>
        <p:spPr>
          <a:xfrm>
            <a:off x="1206534" y="546828"/>
            <a:ext cx="2340300" cy="14079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2" name="Google Shape;172;p23"/>
          <p:cNvSpPr txBox="1"/>
          <p:nvPr/>
        </p:nvSpPr>
        <p:spPr>
          <a:xfrm>
            <a:off x="979553" y="276205"/>
            <a:ext cx="4962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A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73" name="Google Shape;173;p23"/>
          <p:cNvSpPr txBox="1"/>
          <p:nvPr/>
        </p:nvSpPr>
        <p:spPr>
          <a:xfrm>
            <a:off x="3546825" y="1723780"/>
            <a:ext cx="3492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A’</a:t>
            </a:r>
            <a:endParaRPr b="1" sz="1100">
              <a:solidFill>
                <a:schemeClr val="dk1"/>
              </a:solidFill>
            </a:endParaRPr>
          </a:p>
        </p:txBody>
      </p:sp>
      <p:cxnSp>
        <p:nvCxnSpPr>
          <p:cNvPr id="174" name="Google Shape;174;p23"/>
          <p:cNvCxnSpPr/>
          <p:nvPr/>
        </p:nvCxnSpPr>
        <p:spPr>
          <a:xfrm>
            <a:off x="461275" y="2514300"/>
            <a:ext cx="7927200" cy="387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5" name="Google Shape;175;p23"/>
          <p:cNvSpPr txBox="1"/>
          <p:nvPr/>
        </p:nvSpPr>
        <p:spPr>
          <a:xfrm>
            <a:off x="-55972" y="2176655"/>
            <a:ext cx="4962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A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176" name="Google Shape;176;p23"/>
          <p:cNvSpPr txBox="1"/>
          <p:nvPr/>
        </p:nvSpPr>
        <p:spPr>
          <a:xfrm>
            <a:off x="8388475" y="2176650"/>
            <a:ext cx="8115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A’</a:t>
            </a:r>
            <a:endParaRPr b="1"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1576" y="1973600"/>
            <a:ext cx="6156539" cy="365545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 txBox="1"/>
          <p:nvPr>
            <p:ph type="title"/>
          </p:nvPr>
        </p:nvSpPr>
        <p:spPr>
          <a:xfrm>
            <a:off x="132976" y="375654"/>
            <a:ext cx="3635100" cy="2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 txBox="1"/>
          <p:nvPr>
            <p:ph idx="1" type="body"/>
          </p:nvPr>
        </p:nvSpPr>
        <p:spPr>
          <a:xfrm>
            <a:off x="132976" y="641072"/>
            <a:ext cx="3635100" cy="128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4" name="Google Shape;18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334000"/>
            <a:ext cx="3900973" cy="16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4"/>
          <p:cNvSpPr txBox="1"/>
          <p:nvPr/>
        </p:nvSpPr>
        <p:spPr>
          <a:xfrm>
            <a:off x="577375" y="3577813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F00"/>
                </a:highlight>
              </a:rPr>
              <a:t>Edwards Terrane</a:t>
            </a:r>
            <a:endParaRPr sz="18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186" name="Google Shape;186;p24"/>
          <p:cNvSpPr txBox="1"/>
          <p:nvPr/>
        </p:nvSpPr>
        <p:spPr>
          <a:xfrm>
            <a:off x="2424825" y="30542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FF"/>
                </a:highlight>
              </a:rPr>
              <a:t>Waterman Terrane</a:t>
            </a:r>
            <a:endParaRPr sz="1800">
              <a:solidFill>
                <a:schemeClr val="dk1"/>
              </a:solidFill>
              <a:highlight>
                <a:srgbClr val="FF00FF"/>
              </a:highlight>
            </a:endParaRPr>
          </a:p>
        </p:txBody>
      </p:sp>
      <p:sp>
        <p:nvSpPr>
          <p:cNvPr id="187" name="Google Shape;187;p24"/>
          <p:cNvSpPr txBox="1"/>
          <p:nvPr/>
        </p:nvSpPr>
        <p:spPr>
          <a:xfrm>
            <a:off x="6380400" y="3548525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00FF00"/>
                </a:highlight>
              </a:rPr>
              <a:t>Bullion Terrane</a:t>
            </a:r>
            <a:endParaRPr sz="1800">
              <a:solidFill>
                <a:schemeClr val="dk2"/>
              </a:solidFill>
              <a:highlight>
                <a:srgbClr val="00FF00"/>
              </a:highlight>
            </a:endParaRPr>
          </a:p>
        </p:txBody>
      </p:sp>
      <p:sp>
        <p:nvSpPr>
          <p:cNvPr id="188" name="Google Shape;188;p24"/>
          <p:cNvSpPr txBox="1"/>
          <p:nvPr/>
        </p:nvSpPr>
        <p:spPr>
          <a:xfrm>
            <a:off x="4390100" y="2861825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</a:rPr>
              <a:t>DaggettTerrane</a:t>
            </a:r>
            <a:endParaRPr sz="180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189" name="Google Shape;189;p24"/>
          <p:cNvSpPr txBox="1"/>
          <p:nvPr/>
        </p:nvSpPr>
        <p:spPr>
          <a:xfrm>
            <a:off x="4059450" y="131650"/>
            <a:ext cx="4542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Simplified Cross Section of the Mojave Extensional Belt</a:t>
            </a:r>
            <a:endParaRPr sz="1800">
              <a:solidFill>
                <a:schemeClr val="dk2"/>
              </a:solidFill>
            </a:endParaRPr>
          </a:p>
        </p:txBody>
      </p:sp>
      <p:cxnSp>
        <p:nvCxnSpPr>
          <p:cNvPr id="190" name="Google Shape;190;p24"/>
          <p:cNvCxnSpPr/>
          <p:nvPr/>
        </p:nvCxnSpPr>
        <p:spPr>
          <a:xfrm>
            <a:off x="1206534" y="546828"/>
            <a:ext cx="2340300" cy="14079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1" name="Google Shape;191;p24"/>
          <p:cNvSpPr txBox="1"/>
          <p:nvPr/>
        </p:nvSpPr>
        <p:spPr>
          <a:xfrm>
            <a:off x="979553" y="276205"/>
            <a:ext cx="4962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chemeClr val="dk1"/>
                </a:solidFill>
              </a:rPr>
              <a:t>A</a:t>
            </a:r>
            <a:endParaRPr b="1" sz="1300">
              <a:solidFill>
                <a:schemeClr val="dk1"/>
              </a:solidFill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3546825" y="1723780"/>
            <a:ext cx="3492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</a:rPr>
              <a:t>A’</a:t>
            </a:r>
            <a:endParaRPr b="1" sz="1100">
              <a:solidFill>
                <a:schemeClr val="dk1"/>
              </a:solidFill>
            </a:endParaRPr>
          </a:p>
        </p:txBody>
      </p:sp>
      <p:cxnSp>
        <p:nvCxnSpPr>
          <p:cNvPr id="193" name="Google Shape;193;p24"/>
          <p:cNvCxnSpPr/>
          <p:nvPr/>
        </p:nvCxnSpPr>
        <p:spPr>
          <a:xfrm>
            <a:off x="461275" y="2514300"/>
            <a:ext cx="7927200" cy="38700"/>
          </a:xfrm>
          <a:prstGeom prst="straightConnector1">
            <a:avLst/>
          </a:prstGeom>
          <a:noFill/>
          <a:ln cap="flat" cmpd="sng" w="1143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4" name="Google Shape;194;p24"/>
          <p:cNvSpPr txBox="1"/>
          <p:nvPr/>
        </p:nvSpPr>
        <p:spPr>
          <a:xfrm>
            <a:off x="-55972" y="2176655"/>
            <a:ext cx="496200" cy="57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A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195" name="Google Shape;195;p24"/>
          <p:cNvSpPr txBox="1"/>
          <p:nvPr/>
        </p:nvSpPr>
        <p:spPr>
          <a:xfrm>
            <a:off x="8388475" y="2176650"/>
            <a:ext cx="811500" cy="71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dk1"/>
                </a:solidFill>
              </a:rPr>
              <a:t>A’</a:t>
            </a:r>
            <a:endParaRPr b="1" sz="2500">
              <a:solidFill>
                <a:schemeClr val="dk1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4129500" y="684625"/>
            <a:ext cx="4401900" cy="191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POST EXTENSION:</a:t>
            </a:r>
            <a:endParaRPr b="1"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</a:rPr>
              <a:t>Bains half grabens filled (</a:t>
            </a:r>
            <a:r>
              <a:rPr b="1" lang="en" sz="1800">
                <a:solidFill>
                  <a:schemeClr val="accent4"/>
                </a:solidFill>
              </a:rPr>
              <a:t>orange</a:t>
            </a:r>
            <a:r>
              <a:rPr b="1" lang="en" sz="1800">
                <a:solidFill>
                  <a:schemeClr val="dk2"/>
                </a:solidFill>
              </a:rPr>
              <a:t>)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Lacustrine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Volcaniclastics 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Breccias/Conglomerates</a:t>
            </a:r>
            <a:endParaRPr b="1" sz="1800">
              <a:solidFill>
                <a:schemeClr val="dk2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-"/>
            </a:pPr>
            <a:r>
              <a:rPr b="1" lang="en" sz="1800">
                <a:solidFill>
                  <a:schemeClr val="dk2"/>
                </a:solidFill>
              </a:rPr>
              <a:t>Overprinted by SAF</a:t>
            </a:r>
            <a:endParaRPr b="1" sz="1800">
              <a:solidFill>
                <a:schemeClr val="dk2"/>
              </a:solidFill>
            </a:endParaRPr>
          </a:p>
        </p:txBody>
      </p:sp>
      <p:sp>
        <p:nvSpPr>
          <p:cNvPr id="197" name="Google Shape;197;p24"/>
          <p:cNvSpPr/>
          <p:nvPr/>
        </p:nvSpPr>
        <p:spPr>
          <a:xfrm rot="-2151437">
            <a:off x="3158595" y="3385816"/>
            <a:ext cx="512660" cy="489920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4"/>
          <p:cNvSpPr/>
          <p:nvPr/>
        </p:nvSpPr>
        <p:spPr>
          <a:xfrm rot="-2152482">
            <a:off x="3907937" y="3399680"/>
            <a:ext cx="438726" cy="462195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4"/>
          <p:cNvSpPr/>
          <p:nvPr/>
        </p:nvSpPr>
        <p:spPr>
          <a:xfrm rot="-2150726">
            <a:off x="5287557" y="3332474"/>
            <a:ext cx="597335" cy="523402"/>
          </a:xfrm>
          <a:prstGeom prst="rtTriangle">
            <a:avLst/>
          </a:prstGeom>
          <a:solidFill>
            <a:srgbClr val="FF99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Southwestern </a:t>
            </a:r>
            <a:r>
              <a:rPr b="1" lang="en"/>
              <a:t>Early Miocene Extension</a:t>
            </a:r>
            <a:endParaRPr b="1"/>
          </a:p>
        </p:txBody>
      </p:sp>
      <p:sp>
        <p:nvSpPr>
          <p:cNvPr id="205" name="Google Shape;205;p25"/>
          <p:cNvSpPr txBox="1"/>
          <p:nvPr>
            <p:ph idx="1" type="body"/>
          </p:nvPr>
        </p:nvSpPr>
        <p:spPr>
          <a:xfrm>
            <a:off x="311700" y="916900"/>
            <a:ext cx="2223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Extension had N-S vergence (miocene)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CW rotation due to SAF (cenozoic)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Appears E trending (present)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6" name="Google Shape;20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4925" y="916900"/>
            <a:ext cx="6297376" cy="40338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5"/>
          <p:cNvSpPr txBox="1"/>
          <p:nvPr/>
        </p:nvSpPr>
        <p:spPr>
          <a:xfrm>
            <a:off x="38825" y="4755000"/>
            <a:ext cx="31080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Figure 11</a:t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208" name="Google Shape;208;p25"/>
          <p:cNvSpPr/>
          <p:nvPr/>
        </p:nvSpPr>
        <p:spPr>
          <a:xfrm>
            <a:off x="4835300" y="1104425"/>
            <a:ext cx="250500" cy="298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5295925" y="1618175"/>
            <a:ext cx="2769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6276675" y="1748750"/>
            <a:ext cx="250500" cy="16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5494775" y="2115625"/>
            <a:ext cx="2991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6099900" y="2190975"/>
            <a:ext cx="2505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5953675" y="2509200"/>
            <a:ext cx="2505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25"/>
          <p:cNvSpPr/>
          <p:nvPr/>
        </p:nvSpPr>
        <p:spPr>
          <a:xfrm>
            <a:off x="6276675" y="2441175"/>
            <a:ext cx="250500" cy="19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25"/>
          <p:cNvSpPr/>
          <p:nvPr/>
        </p:nvSpPr>
        <p:spPr>
          <a:xfrm>
            <a:off x="6797875" y="2316075"/>
            <a:ext cx="2505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25"/>
          <p:cNvSpPr/>
          <p:nvPr/>
        </p:nvSpPr>
        <p:spPr>
          <a:xfrm>
            <a:off x="6362725" y="2684975"/>
            <a:ext cx="250500" cy="19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25"/>
          <p:cNvSpPr/>
          <p:nvPr/>
        </p:nvSpPr>
        <p:spPr>
          <a:xfrm>
            <a:off x="6276675" y="2962575"/>
            <a:ext cx="2505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25"/>
          <p:cNvSpPr/>
          <p:nvPr/>
        </p:nvSpPr>
        <p:spPr>
          <a:xfrm>
            <a:off x="6898700" y="3201675"/>
            <a:ext cx="2505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25"/>
          <p:cNvSpPr/>
          <p:nvPr/>
        </p:nvSpPr>
        <p:spPr>
          <a:xfrm>
            <a:off x="7099250" y="3623775"/>
            <a:ext cx="2505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25"/>
          <p:cNvSpPr/>
          <p:nvPr/>
        </p:nvSpPr>
        <p:spPr>
          <a:xfrm>
            <a:off x="6797875" y="2810075"/>
            <a:ext cx="2505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25"/>
          <p:cNvSpPr/>
          <p:nvPr/>
        </p:nvSpPr>
        <p:spPr>
          <a:xfrm>
            <a:off x="7099250" y="2468075"/>
            <a:ext cx="250500" cy="16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6737750" y="2006050"/>
            <a:ext cx="250500" cy="16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" name="Google Shape;223;p25"/>
          <p:cNvSpPr/>
          <p:nvPr/>
        </p:nvSpPr>
        <p:spPr>
          <a:xfrm>
            <a:off x="5494775" y="1866900"/>
            <a:ext cx="299100" cy="125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9" name="Google Shape;22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54400" y="727850"/>
            <a:ext cx="5502301" cy="4265651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6"/>
          <p:cNvSpPr txBox="1"/>
          <p:nvPr>
            <p:ph type="title"/>
          </p:nvPr>
        </p:nvSpPr>
        <p:spPr>
          <a:xfrm>
            <a:off x="504325" y="68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Post-miocene SAF Extension</a:t>
            </a:r>
            <a:endParaRPr b="1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7" name="Google Shape;23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6425" y="445025"/>
            <a:ext cx="4520349" cy="456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5742625" y="965975"/>
            <a:ext cx="3355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MDB= Mojave Desert Block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200"/>
              <a:t>EMD= Eastern Mojave Desert (geophysical boundary)</a:t>
            </a:r>
            <a:endParaRPr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GF= Garlock Fault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PMF= Pine Mountain Fault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GMF= Granite Mountain Fault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TR= Transverse Ranges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SAF= San Andreas Fault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 sz="1200"/>
              <a:t>SJF= San Jacinto Fault</a:t>
            </a:r>
            <a:endParaRPr b="1" sz="12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1200"/>
          </a:p>
        </p:txBody>
      </p:sp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b="4388" l="0" r="0" t="0"/>
          <a:stretch/>
        </p:blipFill>
        <p:spPr>
          <a:xfrm>
            <a:off x="-54412" y="554787"/>
            <a:ext cx="5868625" cy="4033926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>
            <p:ph type="title"/>
          </p:nvPr>
        </p:nvSpPr>
        <p:spPr>
          <a:xfrm>
            <a:off x="94175" y="142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Where is the Mojave Desert Block? </a:t>
            </a:r>
            <a:endParaRPr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Mojave Extensional Belt</a:t>
            </a:r>
            <a:endParaRPr b="1"/>
          </a:p>
        </p:txBody>
      </p:sp>
      <p:sp>
        <p:nvSpPr>
          <p:cNvPr id="70" name="Google Shape;70;p15"/>
          <p:cNvSpPr txBox="1"/>
          <p:nvPr>
            <p:ph idx="1" type="body"/>
          </p:nvPr>
        </p:nvSpPr>
        <p:spPr>
          <a:xfrm>
            <a:off x="0" y="469375"/>
            <a:ext cx="9144000" cy="387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Problem </a:t>
            </a:r>
            <a:r>
              <a:rPr lang="en"/>
              <a:t>(pre-Dokka 1983): previous scientists used only right lateral strike slip transtensional dogma to describe Mojave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New thesis</a:t>
            </a:r>
            <a:r>
              <a:rPr lang="en"/>
              <a:t>(Dokka 1983 &amp; 1989): Fault displacement + paleomagnetic data+ seismic data = full mojave </a:t>
            </a:r>
            <a:r>
              <a:rPr lang="en"/>
              <a:t>displacement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/>
              <a:t>Big Picture</a:t>
            </a:r>
            <a:r>
              <a:rPr lang="en"/>
              <a:t>: Basin and range extension influenced the mojave provence before overprint of strike slip </a:t>
            </a:r>
            <a:r>
              <a:rPr lang="en"/>
              <a:t>structures, rotated mojave block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3">
            <a:alphaModFix/>
          </a:blip>
          <a:srcRect b="33562" l="35845" r="30873" t="36107"/>
          <a:stretch/>
        </p:blipFill>
        <p:spPr>
          <a:xfrm>
            <a:off x="311700" y="3110550"/>
            <a:ext cx="2746099" cy="179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90925" y="2571750"/>
            <a:ext cx="4009276" cy="2571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3" name="Google Shape;73;p15"/>
          <p:cNvCxnSpPr/>
          <p:nvPr/>
        </p:nvCxnSpPr>
        <p:spPr>
          <a:xfrm flipH="1" rot="10800000">
            <a:off x="1693325" y="2626550"/>
            <a:ext cx="2501400" cy="6639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4" name="Google Shape;74;p15"/>
          <p:cNvCxnSpPr/>
          <p:nvPr/>
        </p:nvCxnSpPr>
        <p:spPr>
          <a:xfrm>
            <a:off x="1489725" y="4189463"/>
            <a:ext cx="2714700" cy="8808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Dokka 1983: Mojave block fault slip</a:t>
            </a:r>
            <a:endParaRPr b="1"/>
          </a:p>
        </p:txBody>
      </p:sp>
      <p:pic>
        <p:nvPicPr>
          <p:cNvPr id="80" name="Google Shape;80;p16"/>
          <p:cNvPicPr preferRelativeResize="0"/>
          <p:nvPr/>
        </p:nvPicPr>
        <p:blipFill rotWithShape="1">
          <a:blip r:embed="rId3">
            <a:alphaModFix/>
          </a:blip>
          <a:srcRect b="0" l="159" r="169" t="0"/>
          <a:stretch/>
        </p:blipFill>
        <p:spPr>
          <a:xfrm>
            <a:off x="0" y="524475"/>
            <a:ext cx="6705974" cy="4301173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6"/>
          <p:cNvSpPr txBox="1"/>
          <p:nvPr/>
        </p:nvSpPr>
        <p:spPr>
          <a:xfrm>
            <a:off x="6636475" y="587550"/>
            <a:ext cx="2507400" cy="430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Lenwood </a:t>
            </a:r>
            <a:r>
              <a:rPr lang="en" sz="1600">
                <a:solidFill>
                  <a:schemeClr val="dk1"/>
                </a:solidFill>
              </a:rPr>
              <a:t>= 1.5-3km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Camp Rock</a:t>
            </a:r>
            <a:r>
              <a:rPr lang="en" sz="1600">
                <a:solidFill>
                  <a:schemeClr val="dk1"/>
                </a:solidFill>
              </a:rPr>
              <a:t> = 1.6-4.0 km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Calico </a:t>
            </a:r>
            <a:r>
              <a:rPr lang="en" sz="1600">
                <a:solidFill>
                  <a:schemeClr val="dk1"/>
                </a:solidFill>
              </a:rPr>
              <a:t>= 8.2km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dk1"/>
                </a:solidFill>
              </a:rPr>
              <a:t>Rodman-Pisgah</a:t>
            </a:r>
            <a:r>
              <a:rPr lang="en" sz="1600">
                <a:solidFill>
                  <a:schemeClr val="dk1"/>
                </a:solidFill>
              </a:rPr>
              <a:t> = 6.4-14.4km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Cumulative </a:t>
            </a:r>
            <a:r>
              <a:rPr lang="en" sz="1800">
                <a:solidFill>
                  <a:schemeClr val="dk1"/>
                </a:solidFill>
              </a:rPr>
              <a:t>= 26.7-38.4km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Prev authors were incorrect about time and slip kinematics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Author = Developed after 20Ma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0" l="6038" r="1634" t="2789"/>
          <a:stretch/>
        </p:blipFill>
        <p:spPr>
          <a:xfrm>
            <a:off x="2754975" y="1036025"/>
            <a:ext cx="6259976" cy="41074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>
            <p:ph type="title"/>
          </p:nvPr>
        </p:nvSpPr>
        <p:spPr>
          <a:xfrm>
            <a:off x="184575" y="0"/>
            <a:ext cx="8647800" cy="125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Dokka 1989: Paleomag, seismic, and displacement data defined 4 sub-blocks (domains)</a:t>
            </a:r>
            <a:endParaRPr b="1"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28723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Domains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Edwards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Waterman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Daggett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Bullion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0" y="1258493"/>
            <a:ext cx="2574324" cy="176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368128"/>
            <a:ext cx="9144001" cy="47120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4000"/>
            <a:ext cx="9143999" cy="44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62150" y="4755025"/>
            <a:ext cx="2331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Plate 1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000"/>
            <a:ext cx="9143999" cy="44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0"/>
          <p:cNvSpPr txBox="1"/>
          <p:nvPr/>
        </p:nvSpPr>
        <p:spPr>
          <a:xfrm>
            <a:off x="529250" y="168615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F00"/>
                </a:highlight>
              </a:rPr>
              <a:t>Edwards Terrane</a:t>
            </a:r>
            <a:endParaRPr sz="18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113" name="Google Shape;113;p20"/>
          <p:cNvSpPr txBox="1"/>
          <p:nvPr/>
        </p:nvSpPr>
        <p:spPr>
          <a:xfrm>
            <a:off x="4776250" y="13646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FF"/>
                </a:highlight>
              </a:rPr>
              <a:t>Waterman Terrane</a:t>
            </a:r>
            <a:endParaRPr sz="1800">
              <a:solidFill>
                <a:schemeClr val="dk1"/>
              </a:solidFill>
              <a:highlight>
                <a:srgbClr val="FF00FF"/>
              </a:highlight>
            </a:endParaRPr>
          </a:p>
        </p:txBody>
      </p:sp>
      <p:sp>
        <p:nvSpPr>
          <p:cNvPr id="114" name="Google Shape;114;p20"/>
          <p:cNvSpPr txBox="1"/>
          <p:nvPr/>
        </p:nvSpPr>
        <p:spPr>
          <a:xfrm>
            <a:off x="5205350" y="38710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00FF00"/>
                </a:highlight>
              </a:rPr>
              <a:t>Bullion</a:t>
            </a:r>
            <a:r>
              <a:rPr lang="en" sz="1800">
                <a:solidFill>
                  <a:schemeClr val="dk2"/>
                </a:solidFill>
                <a:highlight>
                  <a:srgbClr val="00FF00"/>
                </a:highlight>
              </a:rPr>
              <a:t> Terrane</a:t>
            </a:r>
            <a:endParaRPr sz="1800">
              <a:solidFill>
                <a:schemeClr val="dk2"/>
              </a:solidFill>
              <a:highlight>
                <a:srgbClr val="00FF00"/>
              </a:highlight>
            </a:endParaRPr>
          </a:p>
        </p:txBody>
      </p:sp>
      <p:sp>
        <p:nvSpPr>
          <p:cNvPr id="115" name="Google Shape;115;p20"/>
          <p:cNvSpPr txBox="1"/>
          <p:nvPr/>
        </p:nvSpPr>
        <p:spPr>
          <a:xfrm>
            <a:off x="6875150" y="13646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</a:rPr>
              <a:t>Daggett</a:t>
            </a: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</a:rPr>
              <a:t>Terrane</a:t>
            </a:r>
            <a:endParaRPr sz="180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116" name="Google Shape;116;p20"/>
          <p:cNvSpPr txBox="1"/>
          <p:nvPr/>
        </p:nvSpPr>
        <p:spPr>
          <a:xfrm>
            <a:off x="62150" y="4755025"/>
            <a:ext cx="2331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Plate 1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17" name="Google Shape;117;p20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-59512" y="-83369"/>
            <a:ext cx="2574324" cy="17695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2610275" y="96325"/>
            <a:ext cx="6533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Simplified Block Diagram Overlayed onto Geologic Map</a:t>
            </a:r>
            <a:endParaRPr b="1"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334000"/>
            <a:ext cx="9143999" cy="447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1"/>
          <p:cNvSpPr txBox="1"/>
          <p:nvPr/>
        </p:nvSpPr>
        <p:spPr>
          <a:xfrm>
            <a:off x="529250" y="168615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FFFF00"/>
                </a:highlight>
              </a:rPr>
              <a:t>Edwards Terrane</a:t>
            </a:r>
            <a:endParaRPr sz="1800">
              <a:solidFill>
                <a:schemeClr val="dk2"/>
              </a:solidFill>
              <a:highlight>
                <a:srgbClr val="FFFF00"/>
              </a:highlight>
            </a:endParaRPr>
          </a:p>
        </p:txBody>
      </p:sp>
      <p:sp>
        <p:nvSpPr>
          <p:cNvPr id="127" name="Google Shape;127;p21"/>
          <p:cNvSpPr txBox="1"/>
          <p:nvPr/>
        </p:nvSpPr>
        <p:spPr>
          <a:xfrm>
            <a:off x="4776250" y="13646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FF"/>
                </a:highlight>
              </a:rPr>
              <a:t>Waterman Terrane</a:t>
            </a:r>
            <a:endParaRPr sz="1800">
              <a:solidFill>
                <a:schemeClr val="dk1"/>
              </a:solidFill>
              <a:highlight>
                <a:srgbClr val="FF00FF"/>
              </a:highlight>
            </a:endParaRPr>
          </a:p>
        </p:txBody>
      </p:sp>
      <p:sp>
        <p:nvSpPr>
          <p:cNvPr id="128" name="Google Shape;128;p21"/>
          <p:cNvSpPr txBox="1"/>
          <p:nvPr/>
        </p:nvSpPr>
        <p:spPr>
          <a:xfrm>
            <a:off x="5205350" y="38710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highlight>
                  <a:srgbClr val="00FF00"/>
                </a:highlight>
              </a:rPr>
              <a:t>Bullion Terrane</a:t>
            </a:r>
            <a:endParaRPr sz="1800">
              <a:solidFill>
                <a:schemeClr val="dk2"/>
              </a:solidFill>
              <a:highlight>
                <a:srgbClr val="00FF00"/>
              </a:highlight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6875150" y="1364600"/>
            <a:ext cx="2486400" cy="8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highlight>
                  <a:srgbClr val="FF0000"/>
                </a:highlight>
              </a:rPr>
              <a:t>DaggettTerrane</a:t>
            </a:r>
            <a:endParaRPr sz="1800">
              <a:solidFill>
                <a:schemeClr val="dk1"/>
              </a:solidFill>
              <a:highlight>
                <a:srgbClr val="FF0000"/>
              </a:highlight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62150" y="4755025"/>
            <a:ext cx="2331000" cy="2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Plate 1</a:t>
            </a:r>
            <a:endParaRPr sz="1800">
              <a:solidFill>
                <a:schemeClr val="dk2"/>
              </a:solidFill>
            </a:endParaRPr>
          </a:p>
        </p:txBody>
      </p:sp>
      <p:pic>
        <p:nvPicPr>
          <p:cNvPr id="131" name="Google Shape;131;p21"/>
          <p:cNvPicPr preferRelativeResize="0"/>
          <p:nvPr/>
        </p:nvPicPr>
        <p:blipFill rotWithShape="1">
          <a:blip r:embed="rId4">
            <a:alphaModFix/>
          </a:blip>
          <a:srcRect b="4388" l="0" r="0" t="0"/>
          <a:stretch/>
        </p:blipFill>
        <p:spPr>
          <a:xfrm>
            <a:off x="-59512" y="-83369"/>
            <a:ext cx="2574324" cy="17695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1"/>
          <p:cNvCxnSpPr/>
          <p:nvPr/>
        </p:nvCxnSpPr>
        <p:spPr>
          <a:xfrm>
            <a:off x="2828150" y="901275"/>
            <a:ext cx="5485500" cy="3752700"/>
          </a:xfrm>
          <a:prstGeom prst="straightConnector1">
            <a:avLst/>
          </a:prstGeom>
          <a:noFill/>
          <a:ln cap="flat" cmpd="sng" w="7620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3" name="Google Shape;133;p21"/>
          <p:cNvSpPr txBox="1"/>
          <p:nvPr/>
        </p:nvSpPr>
        <p:spPr>
          <a:xfrm>
            <a:off x="2742675" y="481725"/>
            <a:ext cx="8184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A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8193975" y="4164375"/>
            <a:ext cx="818400" cy="4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dk1"/>
                </a:solidFill>
              </a:rPr>
              <a:t>A’</a:t>
            </a:r>
            <a:endParaRPr b="1" sz="2400">
              <a:solidFill>
                <a:schemeClr val="dk1"/>
              </a:solidFill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2610275" y="96325"/>
            <a:ext cx="6533700" cy="39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</a:rPr>
              <a:t>Simplified Block Diagram Overlayed onto Geologic Map</a:t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